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Bebas Neue"/>
      <p:regular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8" roundtripDataSignature="AMtx7miQSY07fpESC1qPyAFUOJSLxS96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555B11-E488-4681-B84C-2BF8CF4F9F51}">
  <a:tblStyle styleId="{73555B11-E488-4681-B84C-2BF8CF4F9F5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font" Target="fonts/Roboto-bold.fntdata"/><Relationship Id="rId21" Type="http://schemas.openxmlformats.org/officeDocument/2006/relationships/slide" Target="slides/slide14.xml"/><Relationship Id="rId43" Type="http://schemas.openxmlformats.org/officeDocument/2006/relationships/font" Target="fonts/Roboto-regular.fntdata"/><Relationship Id="rId24" Type="http://schemas.openxmlformats.org/officeDocument/2006/relationships/slide" Target="slides/slide17.xml"/><Relationship Id="rId46" Type="http://schemas.openxmlformats.org/officeDocument/2006/relationships/font" Target="fonts/Roboto-boldItalic.fntdata"/><Relationship Id="rId23" Type="http://schemas.openxmlformats.org/officeDocument/2006/relationships/slide" Target="slides/slide16.xml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8" Type="http://customschemas.google.com/relationships/presentationmetadata" Target="metadata"/><Relationship Id="rId25" Type="http://schemas.openxmlformats.org/officeDocument/2006/relationships/slide" Target="slides/slide18.xml"/><Relationship Id="rId47" Type="http://schemas.openxmlformats.org/officeDocument/2006/relationships/font" Target="fonts/BebasNeue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3e6f6c776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353e6f6c77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8.png"/><Relationship Id="rId4" Type="http://schemas.openxmlformats.org/officeDocument/2006/relationships/image" Target="../media/image11.png"/><Relationship Id="rId5" Type="http://schemas.openxmlformats.org/officeDocument/2006/relationships/image" Target="../media/image2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8.png"/><Relationship Id="rId4" Type="http://schemas.openxmlformats.org/officeDocument/2006/relationships/image" Target="../media/image11.png"/><Relationship Id="rId5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" type="title">
  <p:cSld name="TITLE">
    <p:bg>
      <p:bgPr>
        <a:solidFill>
          <a:srgbClr val="1D1D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45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45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 type="blank">
  <p:cSld name="BLANK">
    <p:bg>
      <p:bgPr>
        <a:solidFill>
          <a:srgbClr val="1D1D30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g353e6f6c776_0_123" title="KeepcodingColores_RGB 1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050" y="1453825"/>
            <a:ext cx="7480150" cy="221997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353e6f6c776_0_123"/>
          <p:cNvSpPr/>
          <p:nvPr/>
        </p:nvSpPr>
        <p:spPr>
          <a:xfrm>
            <a:off x="25" y="4866050"/>
            <a:ext cx="9144000" cy="2775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g353e6f6c776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498" y="4893923"/>
            <a:ext cx="221751" cy="2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g353e6f6c776_0_123"/>
          <p:cNvSpPr txBox="1"/>
          <p:nvPr/>
        </p:nvSpPr>
        <p:spPr>
          <a:xfrm>
            <a:off x="1802250" y="4866063"/>
            <a:ext cx="1308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g353e6f6c776_0_123"/>
          <p:cNvSpPr txBox="1"/>
          <p:nvPr/>
        </p:nvSpPr>
        <p:spPr>
          <a:xfrm>
            <a:off x="3823325" y="4866050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cursos@keepcoding.io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g353e6f6c776_0_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575" y="4893925"/>
            <a:ext cx="221750" cy="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353e6f6c776_0_123"/>
          <p:cNvSpPr txBox="1"/>
          <p:nvPr/>
        </p:nvSpPr>
        <p:spPr>
          <a:xfrm>
            <a:off x="5967675" y="4866025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highlight>
                  <a:srgbClr val="161625"/>
                </a:highlight>
                <a:latin typeface="Arial"/>
                <a:ea typeface="Arial"/>
                <a:cs typeface="Arial"/>
                <a:sym typeface="Arial"/>
              </a:rPr>
              <a:t>(+34) 916 33 1779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g353e6f6c776_0_1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3875" y="4893938"/>
            <a:ext cx="221750" cy="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tilla Vacía">
  <p:cSld name="Plantilla Vacía">
    <p:bg>
      <p:bgPr>
        <a:solidFill>
          <a:srgbClr val="1D1D30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3e6f6c776_0_132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9" name="Google Shape;59;g353e6f6c776_0_132"/>
          <p:cNvSpPr txBox="1"/>
          <p:nvPr>
            <p:ph type="ctrTitle"/>
          </p:nvPr>
        </p:nvSpPr>
        <p:spPr>
          <a:xfrm>
            <a:off x="311708" y="5692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g353e6f6c776_0_132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353e6f6c776_0_132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g353e6f6c776_0_132"/>
          <p:cNvSpPr txBox="1"/>
          <p:nvPr/>
        </p:nvSpPr>
        <p:spPr>
          <a:xfrm>
            <a:off x="3094950" y="3234100"/>
            <a:ext cx="2954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</a:pPr>
            <a:r>
              <a:rPr b="1" i="0" lang="es" sz="3400" u="none" cap="none" strike="noStrike">
                <a:solidFill>
                  <a:srgbClr val="F6FE8C"/>
                </a:solidFill>
                <a:latin typeface="Arial"/>
                <a:ea typeface="Arial"/>
                <a:cs typeface="Arial"/>
                <a:sym typeface="Arial"/>
              </a:rPr>
              <a:t>Subtítulo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">
  <p:cSld name="Vacía">
    <p:bg>
      <p:bgPr>
        <a:solidFill>
          <a:srgbClr val="1D1D3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3e6f6c776_0_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Título y text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6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46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 type="blank">
  <p:cSld name="BLANK">
    <p:bg>
      <p:bgPr>
        <a:solidFill>
          <a:srgbClr val="1D1D3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7" title="KeepcodingColores_RGB 1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050" y="1453825"/>
            <a:ext cx="7480151" cy="22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7"/>
          <p:cNvSpPr/>
          <p:nvPr/>
        </p:nvSpPr>
        <p:spPr>
          <a:xfrm>
            <a:off x="25" y="4866050"/>
            <a:ext cx="9144000" cy="2775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498" y="4893923"/>
            <a:ext cx="221751" cy="2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7"/>
          <p:cNvSpPr txBox="1"/>
          <p:nvPr/>
        </p:nvSpPr>
        <p:spPr>
          <a:xfrm>
            <a:off x="1802250" y="4866063"/>
            <a:ext cx="1308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7"/>
          <p:cNvSpPr txBox="1"/>
          <p:nvPr/>
        </p:nvSpPr>
        <p:spPr>
          <a:xfrm>
            <a:off x="3823325" y="4866050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cursos@keepcoding.io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575" y="4893925"/>
            <a:ext cx="221750" cy="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7"/>
          <p:cNvSpPr txBox="1"/>
          <p:nvPr/>
        </p:nvSpPr>
        <p:spPr>
          <a:xfrm>
            <a:off x="5967675" y="4866025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highlight>
                  <a:srgbClr val="161625"/>
                </a:highlight>
                <a:latin typeface="Arial"/>
                <a:ea typeface="Arial"/>
                <a:cs typeface="Arial"/>
                <a:sym typeface="Arial"/>
              </a:rPr>
              <a:t>(+34) 916 33 1779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3875" y="4893938"/>
            <a:ext cx="221750" cy="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tilla Vacía">
  <p:cSld name="Plantilla Vacía">
    <p:bg>
      <p:bgPr>
        <a:solidFill>
          <a:srgbClr val="1D1D3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8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" name="Google Shape;27;p48"/>
          <p:cNvSpPr txBox="1"/>
          <p:nvPr>
            <p:ph type="ctrTitle"/>
          </p:nvPr>
        </p:nvSpPr>
        <p:spPr>
          <a:xfrm>
            <a:off x="311708" y="5692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8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8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48"/>
          <p:cNvSpPr txBox="1"/>
          <p:nvPr/>
        </p:nvSpPr>
        <p:spPr>
          <a:xfrm>
            <a:off x="3094950" y="3234100"/>
            <a:ext cx="2954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</a:pPr>
            <a:r>
              <a:rPr b="1" i="0" lang="es" sz="3400" u="none" cap="none" strike="noStrike">
                <a:solidFill>
                  <a:srgbClr val="F6FE8C"/>
                </a:solidFill>
                <a:latin typeface="Arial"/>
                <a:ea typeface="Arial"/>
                <a:cs typeface="Arial"/>
                <a:sym typeface="Arial"/>
              </a:rPr>
              <a:t>Subtítulo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">
  <p:cSld name="Vacía">
    <p:bg>
      <p:bgPr>
        <a:solidFill>
          <a:srgbClr val="1D1D3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1_Título y text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1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51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" type="title">
  <p:cSld name="TITLE">
    <p:bg>
      <p:bgPr>
        <a:solidFill>
          <a:srgbClr val="1D1D30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g353e6f6c776_0_115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g353e6f6c776_0_115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g353e6f6c776_0_1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4" name="Google Shape;44;g353e6f6c776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CUSTOM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3e6f6c776_0_12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g353e6f6c776_0_120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4"/>
          <p:cNvPicPr preferRelativeResize="0"/>
          <p:nvPr/>
        </p:nvPicPr>
        <p:blipFill rotWithShape="1">
          <a:blip r:embed="rId1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D1D30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g353e6f6c776_0_112"/>
          <p:cNvPicPr preferRelativeResize="0"/>
          <p:nvPr/>
        </p:nvPicPr>
        <p:blipFill rotWithShape="1">
          <a:blip r:embed="rId1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g353e6f6c776_0_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3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3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400"/>
              <a:t>AI ENGINEERING</a:t>
            </a:r>
            <a:endParaRPr sz="4400"/>
          </a:p>
        </p:txBody>
      </p:sp>
      <p:sp>
        <p:nvSpPr>
          <p:cNvPr id="72" name="Google Shape;72;p33"/>
          <p:cNvSpPr txBox="1"/>
          <p:nvPr>
            <p:ph idx="1" type="subTitle"/>
          </p:nvPr>
        </p:nvSpPr>
        <p:spPr>
          <a:xfrm>
            <a:off x="1345800" y="3234100"/>
            <a:ext cx="6217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400">
                <a:solidFill>
                  <a:srgbClr val="F6FE8C"/>
                </a:solidFill>
              </a:rPr>
              <a:t>LLM Pretraining</a:t>
            </a:r>
            <a:endParaRPr sz="3400">
              <a:solidFill>
                <a:srgbClr val="F6FE8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Desafíos computacionales</a:t>
            </a:r>
            <a:endParaRPr/>
          </a:p>
        </p:txBody>
      </p:sp>
      <p:sp>
        <p:nvSpPr>
          <p:cNvPr id="166" name="Google Shape;166;p10"/>
          <p:cNvSpPr txBox="1"/>
          <p:nvPr>
            <p:ph idx="1" type="body"/>
          </p:nvPr>
        </p:nvSpPr>
        <p:spPr>
          <a:xfrm>
            <a:off x="628650" y="1373746"/>
            <a:ext cx="5046640" cy="3533105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Memoria necesaria para guardar el modelo: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1 parámetro = 1 peso ajustado en cada neurona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1 parámetro= 4 bytes (32 bits float)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1B parámetros = 4x10^9 bytes = 4GB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1B =&gt; Mil millones de parámetros</a:t>
            </a:r>
            <a:endParaRPr/>
          </a:p>
          <a:p>
            <a:pPr indent="-158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Guardar los pesos de una red neuronal de 1B de parámetros nos costaría: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s"/>
              <a:t>4GB GPU RAM</a:t>
            </a:r>
            <a:endParaRPr/>
          </a:p>
        </p:txBody>
      </p:sp>
      <p:pic>
        <p:nvPicPr>
          <p:cNvPr id="167" name="Google Shape;167;p10"/>
          <p:cNvPicPr preferRelativeResize="0"/>
          <p:nvPr/>
        </p:nvPicPr>
        <p:blipFill rotWithShape="1">
          <a:blip r:embed="rId3">
            <a:alphaModFix/>
          </a:blip>
          <a:srcRect b="5031" l="0" r="0" t="48881"/>
          <a:stretch/>
        </p:blipFill>
        <p:spPr>
          <a:xfrm>
            <a:off x="5895356" y="3104029"/>
            <a:ext cx="2904900" cy="162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5356" y="1520620"/>
            <a:ext cx="2937176" cy="14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0"/>
          <p:cNvSpPr txBox="1"/>
          <p:nvPr/>
        </p:nvSpPr>
        <p:spPr>
          <a:xfrm>
            <a:off x="7287014" y="598147"/>
            <a:ext cx="981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s" sz="39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🔑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Desafíos computacionales</a:t>
            </a:r>
            <a:endParaRPr/>
          </a:p>
        </p:txBody>
      </p:sp>
      <p:graphicFrame>
        <p:nvGraphicFramePr>
          <p:cNvPr id="175" name="Google Shape;175;p11"/>
          <p:cNvGraphicFramePr/>
          <p:nvPr/>
        </p:nvGraphicFramePr>
        <p:xfrm>
          <a:off x="1590900" y="137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{73555B11-E488-4681-B84C-2BF8CF4F9F51}</a:tableStyleId>
              </a:tblPr>
              <a:tblGrid>
                <a:gridCol w="1987400"/>
                <a:gridCol w="1987400"/>
                <a:gridCol w="1987400"/>
              </a:tblGrid>
              <a:tr h="39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/>
                        <a:t>MODEL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solidFill>
                      <a:srgbClr val="D1D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/>
                        <a:t>PARAM.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solidFill>
                      <a:srgbClr val="D1D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/>
                        <a:t>GPU RAM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solidFill>
                      <a:srgbClr val="D1D5DB"/>
                    </a:solidFill>
                  </a:tcPr>
                </a:tc>
              </a:tr>
              <a:tr h="39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BERT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340M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1.2GB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9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GPT-2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1.5B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6GB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9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GPT-3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175B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650GB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9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LLaMa2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70B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260GB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9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GPT-4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4T ?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14TB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6" name="Google Shape;176;p11"/>
          <p:cNvSpPr txBox="1"/>
          <p:nvPr/>
        </p:nvSpPr>
        <p:spPr>
          <a:xfrm>
            <a:off x="1590900" y="3795975"/>
            <a:ext cx="59622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Para tener los valores exactos se debe mirar la documentación del entrenamiento. Normalmente se aplican métodos de optimización como la cuantificación, caché,...</a:t>
            </a:r>
            <a:endParaRPr b="0" i="0" sz="1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Desafíos computacionales</a:t>
            </a:r>
            <a:endParaRPr/>
          </a:p>
        </p:txBody>
      </p:sp>
      <p:sp>
        <p:nvSpPr>
          <p:cNvPr id="182" name="Google Shape;182;p12"/>
          <p:cNvSpPr txBox="1"/>
          <p:nvPr>
            <p:ph idx="1" type="body"/>
          </p:nvPr>
        </p:nvSpPr>
        <p:spPr>
          <a:xfrm>
            <a:off x="628650" y="1322232"/>
            <a:ext cx="5093863" cy="331855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Memoria necesaria para entrenar el modelo: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1 parámetro = 4B + 8B(optimizador) + 4B(gradiente) + 8B(activaciones = 24B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1B parámetros = 4x10^9 bytes = 24GB</a:t>
            </a:r>
            <a:endParaRPr/>
          </a:p>
          <a:p>
            <a:pPr indent="-158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Entrenar los pesos de una red neuronal de 1B de parámetros nos costaría: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24GB GPU RAM</a:t>
            </a:r>
            <a:endParaRPr/>
          </a:p>
          <a:p>
            <a:pPr indent="-158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83" name="Google Shape;183;p12"/>
          <p:cNvPicPr preferRelativeResize="0"/>
          <p:nvPr/>
        </p:nvPicPr>
        <p:blipFill rotWithShape="1">
          <a:blip r:embed="rId3">
            <a:alphaModFix/>
          </a:blip>
          <a:srcRect b="5031" l="0" r="0" t="48881"/>
          <a:stretch/>
        </p:blipFill>
        <p:spPr>
          <a:xfrm>
            <a:off x="5912522" y="3168516"/>
            <a:ext cx="2904900" cy="162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0252" y="1559903"/>
            <a:ext cx="2937176" cy="14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2"/>
          <p:cNvSpPr txBox="1"/>
          <p:nvPr/>
        </p:nvSpPr>
        <p:spPr>
          <a:xfrm>
            <a:off x="7287014" y="598147"/>
            <a:ext cx="981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s" sz="39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🔑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Desafíos computacionales</a:t>
            </a:r>
            <a:endParaRPr/>
          </a:p>
        </p:txBody>
      </p:sp>
      <p:graphicFrame>
        <p:nvGraphicFramePr>
          <p:cNvPr id="191" name="Google Shape;191;p13"/>
          <p:cNvGraphicFramePr/>
          <p:nvPr/>
        </p:nvGraphicFramePr>
        <p:xfrm>
          <a:off x="1590900" y="137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{73555B11-E488-4681-B84C-2BF8CF4F9F51}</a:tableStyleId>
              </a:tblPr>
              <a:tblGrid>
                <a:gridCol w="1987400"/>
                <a:gridCol w="1987400"/>
                <a:gridCol w="1987400"/>
              </a:tblGrid>
              <a:tr h="39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/>
                        <a:t>MODEL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/>
                        <a:t>PARAM.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/>
                        <a:t>GPU RAM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5DB"/>
                    </a:solidFill>
                  </a:tcPr>
                </a:tc>
              </a:tr>
              <a:tr h="39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BERT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340M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7.5GB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GPT-2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1.5B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34GB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GPT-3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175B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4TB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LLaMa2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70B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1.5TB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GPT-4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1.76T ?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/>
                        <a:t>38TB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2" name="Google Shape;192;p13"/>
          <p:cNvSpPr txBox="1"/>
          <p:nvPr/>
        </p:nvSpPr>
        <p:spPr>
          <a:xfrm>
            <a:off x="1590900" y="3795975"/>
            <a:ext cx="59622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Para tener los valores exactos se debe mirar la documentación del entrenamiento. Normalmente se aplican métodos de optimización como la cuantificación, caché,...</a:t>
            </a:r>
            <a:endParaRPr b="0" i="0" sz="1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Tiempo de entrenamiento</a:t>
            </a:r>
            <a:endParaRPr/>
          </a:p>
        </p:txBody>
      </p:sp>
      <p:sp>
        <p:nvSpPr>
          <p:cNvPr id="198" name="Google Shape;198;p14"/>
          <p:cNvSpPr txBox="1"/>
          <p:nvPr>
            <p:ph idx="1" type="body"/>
          </p:nvPr>
        </p:nvSpPr>
        <p:spPr>
          <a:xfrm>
            <a:off x="628650" y="1329000"/>
            <a:ext cx="4419868" cy="3290223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Cuanto más largo, mayor es la capacidad del modelo</a:t>
            </a:r>
            <a:br>
              <a:rPr lang="es"/>
            </a:b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Más tiempo, más caro</a:t>
            </a:r>
            <a:br>
              <a:rPr lang="es"/>
            </a:b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Sobreajuste: Riesgo de aprender demasiados detalles y no ser tan general</a:t>
            </a:r>
            <a:endParaRPr/>
          </a:p>
          <a:p>
            <a:pPr indent="-158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99" name="Google Shape;19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3850" y="1329000"/>
            <a:ext cx="3395675" cy="320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Cuantificación</a:t>
            </a:r>
            <a:endParaRPr/>
          </a:p>
        </p:txBody>
      </p:sp>
      <p:sp>
        <p:nvSpPr>
          <p:cNvPr id="205" name="Google Shape;205;p15"/>
          <p:cNvSpPr txBox="1"/>
          <p:nvPr>
            <p:ph idx="1" type="body"/>
          </p:nvPr>
        </p:nvSpPr>
        <p:spPr>
          <a:xfrm>
            <a:off x="628650" y="1605734"/>
            <a:ext cx="4668860" cy="3202379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Reducir la memoria GPU RAM necesaria</a:t>
            </a:r>
            <a:br>
              <a:rPr lang="es"/>
            </a:b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Proyecta número de 32 bits a 16 bits o 8 bits</a:t>
            </a:r>
            <a:br>
              <a:rPr lang="es"/>
            </a:b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75% de ahorro y aumento en la velocidad</a:t>
            </a:r>
            <a:br>
              <a:rPr lang="es"/>
            </a:b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Pérdida de precisión</a:t>
            </a:r>
            <a:endParaRPr/>
          </a:p>
        </p:txBody>
      </p:sp>
      <p:pic>
        <p:nvPicPr>
          <p:cNvPr id="206" name="Google Shape;2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7215" y="1605734"/>
            <a:ext cx="3466725" cy="259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5"/>
          <p:cNvSpPr txBox="1"/>
          <p:nvPr/>
        </p:nvSpPr>
        <p:spPr>
          <a:xfrm>
            <a:off x="7287014" y="598147"/>
            <a:ext cx="981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s" sz="39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🔑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Cuantificación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677" y="1970737"/>
            <a:ext cx="8360645" cy="166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Cuantificación</a:t>
            </a:r>
            <a:endParaRPr/>
          </a:p>
        </p:txBody>
      </p:sp>
      <p:pic>
        <p:nvPicPr>
          <p:cNvPr id="219" name="Google Shape;2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785" y="1268413"/>
            <a:ext cx="7600711" cy="3446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GPUs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id="225" name="Google Shape;22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6971" y="1175391"/>
            <a:ext cx="6010057" cy="3659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GPUs (Nvidia Digits)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descr="How Nvidia's Project Digits is about to democratize AI | by Enrique Dans |  Enrique Dans | Medium" id="231" name="Google Shape;23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8314" y="1268413"/>
            <a:ext cx="6247371" cy="351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3e6f6c776_0_72"/>
          <p:cNvSpPr/>
          <p:nvPr/>
        </p:nvSpPr>
        <p:spPr>
          <a:xfrm>
            <a:off x="603606" y="1751531"/>
            <a:ext cx="7955700" cy="235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353e6f6c776_0_72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GenAI Project Lifecycle</a:t>
            </a:r>
            <a:endParaRPr/>
          </a:p>
        </p:txBody>
      </p:sp>
      <p:sp>
        <p:nvSpPr>
          <p:cNvPr id="79" name="Google Shape;79;g353e6f6c776_0_72"/>
          <p:cNvSpPr/>
          <p:nvPr/>
        </p:nvSpPr>
        <p:spPr>
          <a:xfrm>
            <a:off x="605200" y="1735200"/>
            <a:ext cx="10980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353e6f6c776_0_72"/>
          <p:cNvSpPr/>
          <p:nvPr/>
        </p:nvSpPr>
        <p:spPr>
          <a:xfrm>
            <a:off x="1703201" y="1735200"/>
            <a:ext cx="12372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353e6f6c776_0_72"/>
          <p:cNvSpPr/>
          <p:nvPr/>
        </p:nvSpPr>
        <p:spPr>
          <a:xfrm>
            <a:off x="2940365" y="1735200"/>
            <a:ext cx="13737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353e6f6c776_0_72"/>
          <p:cNvSpPr/>
          <p:nvPr/>
        </p:nvSpPr>
        <p:spPr>
          <a:xfrm>
            <a:off x="5634325" y="1735200"/>
            <a:ext cx="12213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353e6f6c776_0_72"/>
          <p:cNvSpPr/>
          <p:nvPr/>
        </p:nvSpPr>
        <p:spPr>
          <a:xfrm>
            <a:off x="6855600" y="1735200"/>
            <a:ext cx="16977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g353e6f6c776_0_72"/>
          <p:cNvGrpSpPr/>
          <p:nvPr/>
        </p:nvGrpSpPr>
        <p:grpSpPr>
          <a:xfrm>
            <a:off x="597475" y="1301432"/>
            <a:ext cx="1434848" cy="2431700"/>
            <a:chOff x="0" y="1189982"/>
            <a:chExt cx="1955100" cy="3482813"/>
          </a:xfrm>
        </p:grpSpPr>
        <p:sp>
          <p:nvSpPr>
            <p:cNvPr id="85" name="Google Shape;85;g353e6f6c776_0_72"/>
            <p:cNvSpPr/>
            <p:nvPr/>
          </p:nvSpPr>
          <p:spPr>
            <a:xfrm>
              <a:off x="0" y="1189982"/>
              <a:ext cx="1955100" cy="669000"/>
            </a:xfrm>
            <a:prstGeom prst="homePlate">
              <a:avLst>
                <a:gd fmla="val 50000" name="adj"/>
              </a:avLst>
            </a:prstGeom>
            <a:solidFill>
              <a:srgbClr val="274E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definicióN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86" name="Google Shape;86;g353e6f6c776_0_72"/>
            <p:cNvSpPr txBox="1"/>
            <p:nvPr/>
          </p:nvSpPr>
          <p:spPr>
            <a:xfrm>
              <a:off x="10526" y="2057095"/>
              <a:ext cx="1496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Caso de uso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Definir coste y alcance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RAI &amp; Ethics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87" name="Google Shape;87;g353e6f6c776_0_72"/>
          <p:cNvGrpSpPr/>
          <p:nvPr/>
        </p:nvGrpSpPr>
        <p:grpSpPr>
          <a:xfrm>
            <a:off x="1712317" y="1301199"/>
            <a:ext cx="1504704" cy="2432223"/>
            <a:chOff x="2263425" y="1189775"/>
            <a:chExt cx="2541300" cy="3483063"/>
          </a:xfrm>
        </p:grpSpPr>
        <p:sp>
          <p:nvSpPr>
            <p:cNvPr id="88" name="Google Shape;88;g353e6f6c776_0_72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MODELO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89" name="Google Shape;89;g353e6f6c776_0_72"/>
            <p:cNvSpPr txBox="1"/>
            <p:nvPr/>
          </p:nvSpPr>
          <p:spPr>
            <a:xfrm>
              <a:off x="2351406" y="2057138"/>
              <a:ext cx="1993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Modelo existente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pre-entrenar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90" name="Google Shape;90;g353e6f6c776_0_72"/>
          <p:cNvSpPr/>
          <p:nvPr/>
        </p:nvSpPr>
        <p:spPr>
          <a:xfrm>
            <a:off x="4314075" y="1735200"/>
            <a:ext cx="13203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g353e6f6c776_0_72"/>
          <p:cNvGrpSpPr/>
          <p:nvPr/>
        </p:nvGrpSpPr>
        <p:grpSpPr>
          <a:xfrm>
            <a:off x="2934809" y="1301234"/>
            <a:ext cx="1697588" cy="2432096"/>
            <a:chOff x="2804109" y="1189775"/>
            <a:chExt cx="2541300" cy="3482382"/>
          </a:xfrm>
        </p:grpSpPr>
        <p:sp>
          <p:nvSpPr>
            <p:cNvPr id="92" name="Google Shape;92;g353e6f6c776_0_72"/>
            <p:cNvSpPr/>
            <p:nvPr/>
          </p:nvSpPr>
          <p:spPr>
            <a:xfrm>
              <a:off x="280410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ADAPTACIóN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3" name="Google Shape;93;g353e6f6c776_0_72"/>
            <p:cNvSpPr txBox="1"/>
            <p:nvPr/>
          </p:nvSpPr>
          <p:spPr>
            <a:xfrm>
              <a:off x="2812479" y="2056457"/>
              <a:ext cx="2056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PromPt Engineering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RAG, react,...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Fine-tuning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94" name="Google Shape;94;g353e6f6c776_0_72"/>
          <p:cNvGrpSpPr/>
          <p:nvPr/>
        </p:nvGrpSpPr>
        <p:grpSpPr>
          <a:xfrm>
            <a:off x="5618898" y="1300799"/>
            <a:ext cx="1544348" cy="2432219"/>
            <a:chOff x="8176915" y="1189775"/>
            <a:chExt cx="2541300" cy="3483058"/>
          </a:xfrm>
        </p:grpSpPr>
        <p:sp>
          <p:nvSpPr>
            <p:cNvPr id="95" name="Google Shape;95;g353e6f6c776_0_72"/>
            <p:cNvSpPr/>
            <p:nvPr/>
          </p:nvSpPr>
          <p:spPr>
            <a:xfrm>
              <a:off x="817691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MLOPS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6" name="Google Shape;96;g353e6f6c776_0_72"/>
            <p:cNvSpPr txBox="1"/>
            <p:nvPr/>
          </p:nvSpPr>
          <p:spPr>
            <a:xfrm>
              <a:off x="8224722" y="2057133"/>
              <a:ext cx="1987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Optimitzación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Deploy del modelo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97" name="Google Shape;97;g353e6f6c776_0_72"/>
          <p:cNvGrpSpPr/>
          <p:nvPr/>
        </p:nvGrpSpPr>
        <p:grpSpPr>
          <a:xfrm>
            <a:off x="6855601" y="1300900"/>
            <a:ext cx="1944836" cy="2432219"/>
            <a:chOff x="8176904" y="1189782"/>
            <a:chExt cx="2584500" cy="3483057"/>
          </a:xfrm>
        </p:grpSpPr>
        <p:sp>
          <p:nvSpPr>
            <p:cNvPr id="98" name="Google Shape;98;g353e6f6c776_0_72"/>
            <p:cNvSpPr/>
            <p:nvPr/>
          </p:nvSpPr>
          <p:spPr>
            <a:xfrm>
              <a:off x="8176904" y="1189782"/>
              <a:ext cx="2584500" cy="6690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integracióN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9" name="Google Shape;99;g353e6f6c776_0_72"/>
            <p:cNvSpPr txBox="1"/>
            <p:nvPr/>
          </p:nvSpPr>
          <p:spPr>
            <a:xfrm>
              <a:off x="8176937" y="2057139"/>
              <a:ext cx="2256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Api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Crear llm-powered apps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00" name="Google Shape;100;g353e6f6c776_0_72"/>
          <p:cNvGrpSpPr/>
          <p:nvPr/>
        </p:nvGrpSpPr>
        <p:grpSpPr>
          <a:xfrm>
            <a:off x="4309812" y="1300977"/>
            <a:ext cx="1642188" cy="2432082"/>
            <a:chOff x="2804109" y="1189775"/>
            <a:chExt cx="2541300" cy="3482363"/>
          </a:xfrm>
        </p:grpSpPr>
        <p:sp>
          <p:nvSpPr>
            <p:cNvPr id="101" name="Google Shape;101;g353e6f6c776_0_72"/>
            <p:cNvSpPr/>
            <p:nvPr/>
          </p:nvSpPr>
          <p:spPr>
            <a:xfrm>
              <a:off x="280410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EVALUACIÓN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02" name="Google Shape;102;g353e6f6c776_0_72"/>
            <p:cNvSpPr txBox="1"/>
            <p:nvPr/>
          </p:nvSpPr>
          <p:spPr>
            <a:xfrm>
              <a:off x="2811147" y="2056438"/>
              <a:ext cx="2172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CUSTOM</a:t>
              </a:r>
              <a:b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</a:br>
              <a:b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</a:b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W&amp;B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103" name="Google Shape;103;g353e6f6c776_0_72"/>
          <p:cNvSpPr/>
          <p:nvPr/>
        </p:nvSpPr>
        <p:spPr>
          <a:xfrm flipH="1">
            <a:off x="343550" y="3988200"/>
            <a:ext cx="1373700" cy="467100"/>
          </a:xfrm>
          <a:prstGeom prst="homePlat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" name="Google Shape;104;g353e6f6c776_0_72"/>
          <p:cNvSpPr/>
          <p:nvPr/>
        </p:nvSpPr>
        <p:spPr>
          <a:xfrm flipH="1">
            <a:off x="1463550" y="3988200"/>
            <a:ext cx="1544400" cy="467100"/>
          </a:xfrm>
          <a:prstGeom prst="homePlate">
            <a:avLst>
              <a:gd fmla="val 50000" name="adj"/>
            </a:avLst>
          </a:prstGeom>
          <a:solidFill>
            <a:srgbClr val="66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" name="Google Shape;105;g353e6f6c776_0_72"/>
          <p:cNvSpPr/>
          <p:nvPr/>
        </p:nvSpPr>
        <p:spPr>
          <a:xfrm flipH="1">
            <a:off x="2714775" y="3988200"/>
            <a:ext cx="1599300" cy="467100"/>
          </a:xfrm>
          <a:prstGeom prst="homePlat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" name="Google Shape;106;g353e6f6c776_0_72"/>
          <p:cNvSpPr/>
          <p:nvPr/>
        </p:nvSpPr>
        <p:spPr>
          <a:xfrm flipH="1">
            <a:off x="4074400" y="3988200"/>
            <a:ext cx="1697700" cy="467100"/>
          </a:xfrm>
          <a:prstGeom prst="homePlate">
            <a:avLst>
              <a:gd fmla="val 5000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7" name="Google Shape;107;g353e6f6c776_0_72"/>
          <p:cNvSpPr/>
          <p:nvPr/>
        </p:nvSpPr>
        <p:spPr>
          <a:xfrm flipH="1">
            <a:off x="5420650" y="3988200"/>
            <a:ext cx="1642200" cy="467100"/>
          </a:xfrm>
          <a:prstGeom prst="homePlate">
            <a:avLst>
              <a:gd fmla="val 50000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" name="Google Shape;108;g353e6f6c776_0_72"/>
          <p:cNvSpPr/>
          <p:nvPr/>
        </p:nvSpPr>
        <p:spPr>
          <a:xfrm flipH="1">
            <a:off x="6641100" y="3988200"/>
            <a:ext cx="1912200" cy="467100"/>
          </a:xfrm>
          <a:prstGeom prst="homePlat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109;g353e6f6c776_0_72"/>
          <p:cNvSpPr/>
          <p:nvPr/>
        </p:nvSpPr>
        <p:spPr>
          <a:xfrm>
            <a:off x="6499075" y="3223675"/>
            <a:ext cx="9498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353e6f6c776_0_72"/>
          <p:cNvSpPr/>
          <p:nvPr/>
        </p:nvSpPr>
        <p:spPr>
          <a:xfrm>
            <a:off x="5371525" y="3478656"/>
            <a:ext cx="20775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353e6f6c776_0_72"/>
          <p:cNvSpPr/>
          <p:nvPr/>
        </p:nvSpPr>
        <p:spPr>
          <a:xfrm>
            <a:off x="3965950" y="3719221"/>
            <a:ext cx="34830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353e6f6c776_0_72"/>
          <p:cNvSpPr/>
          <p:nvPr/>
        </p:nvSpPr>
        <p:spPr>
          <a:xfrm>
            <a:off x="3950775" y="3450250"/>
            <a:ext cx="9498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353e6f6c776_0_72"/>
          <p:cNvSpPr/>
          <p:nvPr/>
        </p:nvSpPr>
        <p:spPr>
          <a:xfrm>
            <a:off x="2581750" y="3719225"/>
            <a:ext cx="9498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353e6f6c776_0_72"/>
          <p:cNvSpPr/>
          <p:nvPr/>
        </p:nvSpPr>
        <p:spPr>
          <a:xfrm>
            <a:off x="1744675" y="2740450"/>
            <a:ext cx="1142100" cy="42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GPUs (MacMini M4)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descr="Exploring the Power of M4 Mac Mini Clusters for Machine Learning | Galaxy.ai" id="237" name="Google Shape;23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631" y="1302644"/>
            <a:ext cx="6194738" cy="3484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GPUs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7684" y="1193245"/>
            <a:ext cx="5948632" cy="3615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GPUs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descr="Nvidia presenta su nueva generación de chips para IA Blackwell B200, cuatro  veces más potente que H100 y 25 veces más eficiente" id="249" name="Google Shape;24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514" y="1268413"/>
            <a:ext cx="6220972" cy="3499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Datacenters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descr="Modern Data Centers to Accelerate All Workloads | NVIDIA" id="255" name="Google Shape;25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341" y="1202619"/>
            <a:ext cx="6877318" cy="3610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s" sz="3400"/>
              <a:t>GPU</a:t>
            </a:r>
            <a:r>
              <a:rPr lang="es" sz="3400"/>
              <a:t> (</a:t>
            </a:r>
            <a:r>
              <a:rPr i="1" lang="es" sz="3400"/>
              <a:t>Graphics Processing Unit</a:t>
            </a:r>
            <a:r>
              <a:rPr lang="es" sz="3400"/>
              <a:t>)</a:t>
            </a:r>
            <a:br>
              <a:rPr lang="es" sz="3400"/>
            </a:b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3400"/>
          </a:p>
        </p:txBody>
      </p:sp>
      <p:sp>
        <p:nvSpPr>
          <p:cNvPr id="261" name="Google Shape;261;p39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Procesador gráfico diseñado originalmente para renderizar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imágenes en paralelo.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s"/>
              <a:t>Ejecutar muchos cálculos a la vez (paralelismo masivo).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s"/>
              <a:t>Ideal para </a:t>
            </a:r>
            <a:r>
              <a:rPr b="1" lang="es"/>
              <a:t>entrenamiento y ejecución</a:t>
            </a:r>
            <a:r>
              <a:rPr lang="es"/>
              <a:t> de redes neuronales. 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s"/>
              <a:t>Calculo matricial más eficiente que en CPU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s"/>
              <a:t>TPU</a:t>
            </a:r>
            <a:r>
              <a:rPr lang="es"/>
              <a:t> (</a:t>
            </a:r>
            <a:r>
              <a:rPr i="1" lang="es"/>
              <a:t>Tensor Processing Unit</a:t>
            </a:r>
            <a:r>
              <a:rPr lang="es"/>
              <a:t>)</a:t>
            </a:r>
            <a:br>
              <a:rPr lang="es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Chip especializado creado por Google </a:t>
            </a:r>
            <a:r>
              <a:rPr b="1" lang="es"/>
              <a:t>solo para IA</a:t>
            </a:r>
            <a:r>
              <a:rPr lang="es"/>
              <a:t>. Optimizado para operaciones de tensores (matrices).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s"/>
              <a:t>Inferencia y entrenamiento de modelos con alta eficiencia energética y velocidad.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s"/>
              <a:t>Más rápido y eficiente que la GPU para ciertos modelos, pero </a:t>
            </a:r>
            <a:r>
              <a:rPr b="1" lang="es"/>
              <a:t>solo funciona con TensorFlow</a:t>
            </a:r>
            <a:r>
              <a:rPr lang="es"/>
              <a:t> y en Google Cloud. No es hardware abierto.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s"/>
              <a:t>NPU</a:t>
            </a:r>
            <a:r>
              <a:rPr lang="es"/>
              <a:t> (</a:t>
            </a:r>
            <a:r>
              <a:rPr i="1" lang="es"/>
              <a:t>Neural Processing Unit</a:t>
            </a:r>
            <a:r>
              <a:rPr lang="es"/>
              <a:t>)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Procesador embebido especializado en IA, común en </a:t>
            </a:r>
            <a:r>
              <a:rPr b="1" lang="es"/>
              <a:t>móviles</a:t>
            </a:r>
            <a:r>
              <a:rPr lang="es"/>
              <a:t> y dispositivos IoT.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s"/>
              <a:t>Acelerar tareas de IA en el edge: reconocimiento facial, cámara inteligente, asistentes virtuales.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s"/>
              <a:t>Consume poca energía y permite hacer IA </a:t>
            </a:r>
            <a:r>
              <a:rPr b="1" lang="es"/>
              <a:t>sin conexión a la nube</a:t>
            </a:r>
            <a:r>
              <a:rPr lang="es"/>
              <a:t>. Crucial para IA en tiempo real y privacidad.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Petaflop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Un petaflop es una unidad de medida del rendimiento computacional. Equivale a 1 cuatrillón (10¹⁵) de operaciones de coma flotante por segundo (floating-point operations per second)</a:t>
            </a:r>
            <a:endParaRPr/>
          </a:p>
          <a:p>
            <a:pPr indent="-158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Mide la velocidad bruta de cálculo de un sistema. Cuantos más petaflops tiene un procesador o una GPU, más rápido puede ejecutar cálculos complejos, como entrenar modelos de IA o simular fenómenos físicos.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Petaflop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285" name="Google Shape;285;p42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Un portátil normal ronda los 100-500 gigaflops.</a:t>
            </a:r>
            <a:br>
              <a:rPr lang="es"/>
            </a:b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Una GPU como la NVIDIA A100 puede alcanzar 312 teraflops (0,312 petaflops) en FP16.</a:t>
            </a:r>
            <a:br>
              <a:rPr lang="es"/>
            </a:b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Un superordenador como Frontier (EE.UU) supera los 1.100 petaflops, es decir, más de 1 exaflop.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53" y="267108"/>
            <a:ext cx="4447043" cy="4447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4309" y="2163650"/>
            <a:ext cx="6439699" cy="2310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Unsupervised Learning</a:t>
            </a:r>
            <a:endParaRPr/>
          </a:p>
        </p:txBody>
      </p:sp>
      <p:sp>
        <p:nvSpPr>
          <p:cNvPr id="120" name="Google Shape;120;p3"/>
          <p:cNvSpPr txBox="1"/>
          <p:nvPr>
            <p:ph idx="1" type="body"/>
          </p:nvPr>
        </p:nvSpPr>
        <p:spPr>
          <a:xfrm>
            <a:off x="628650" y="1605734"/>
            <a:ext cx="490068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5882"/>
              <a:buChar char="-"/>
            </a:pPr>
            <a:r>
              <a:rPr lang="es">
                <a:solidFill>
                  <a:schemeClr val="lt1"/>
                </a:solidFill>
              </a:rPr>
              <a:t>Entrenar un modelo de Aprendizaje Profundo con datos sin etiquetar</a:t>
            </a:r>
            <a:br>
              <a:rPr lang="es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5882"/>
              <a:buChar char="-"/>
            </a:pPr>
            <a:r>
              <a:rPr lang="es">
                <a:solidFill>
                  <a:schemeClr val="lt1"/>
                </a:solidFill>
              </a:rPr>
              <a:t>Aprende de patrones que desconocemos</a:t>
            </a:r>
            <a:br>
              <a:rPr lang="es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5882"/>
              <a:buChar char="-"/>
            </a:pPr>
            <a:r>
              <a:rPr lang="es">
                <a:solidFill>
                  <a:schemeClr val="lt1"/>
                </a:solidFill>
              </a:rPr>
              <a:t>Sin decir lo que está bien y lo que no</a:t>
            </a:r>
            <a:br>
              <a:rPr lang="es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5882"/>
              <a:buChar char="-"/>
            </a:pPr>
            <a:r>
              <a:rPr lang="es">
                <a:solidFill>
                  <a:schemeClr val="lt1"/>
                </a:solidFill>
              </a:rPr>
              <a:t>Esto hace que las LLM tengan capacidades latentes que desconocemos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1" name="Google Shape;1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8375" y="1605734"/>
            <a:ext cx="2994599" cy="299762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 txBox="1"/>
          <p:nvPr/>
        </p:nvSpPr>
        <p:spPr>
          <a:xfrm>
            <a:off x="6801910" y="609176"/>
            <a:ext cx="981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s" sz="39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🔑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Pre Entrenamiento</a:t>
            </a:r>
            <a:r>
              <a:rPr lang="es"/>
              <a:t> Llama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97" name="Google Shape;29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25" y="1396589"/>
            <a:ext cx="8362949" cy="303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Chinchilla scaling</a:t>
            </a:r>
            <a:endParaRPr/>
          </a:p>
        </p:txBody>
      </p:sp>
      <p:sp>
        <p:nvSpPr>
          <p:cNvPr id="303" name="Google Shape;303;p23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La proporción recomendada de datos es 20x el tamaño del modelo en parámetros.</a:t>
            </a:r>
            <a:br>
              <a:rPr lang="es"/>
            </a:b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Con suficientes datos, modelos pequeños pueden igualar el rendimiento de modelos grandes.</a:t>
            </a:r>
            <a:br>
              <a:rPr lang="es"/>
            </a:b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Importancia de equilibrar tamaño del modelo, volumen de datos, y eficiencia de cómputo.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Pretraining steps</a:t>
            </a:r>
            <a:endParaRPr/>
          </a:p>
        </p:txBody>
      </p:sp>
      <p:sp>
        <p:nvSpPr>
          <p:cNvPr id="314" name="Google Shape;314;p25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✅ Conseguir los datasets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✅ Limpiar y preparar los datos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✅ Crear o seleccionar vocabulario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✅ Entrenar un tokenizador (</a:t>
            </a:r>
            <a:r>
              <a:rPr b="1" lang="es"/>
              <a:t>BPE</a:t>
            </a:r>
            <a:r>
              <a:rPr lang="es"/>
              <a:t>, </a:t>
            </a:r>
            <a:r>
              <a:rPr b="1" lang="es"/>
              <a:t>WordPiece</a:t>
            </a:r>
            <a:r>
              <a:rPr lang="es"/>
              <a:t> o </a:t>
            </a:r>
            <a:r>
              <a:rPr b="1" lang="es"/>
              <a:t>UnigramLM)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✅ Tokenizar el dataset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✅ Fragmentar y estructurar los datos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✅ Configurar el modelo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✅ Entrenar el modelo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Unsupervised Pre-Training of GPT-Style Model</a:t>
            </a:r>
            <a:endParaRPr/>
          </a:p>
        </p:txBody>
      </p:sp>
      <p:pic>
        <p:nvPicPr>
          <p:cNvPr id="320" name="Google Shape;32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940" y="1101491"/>
            <a:ext cx="6559457" cy="404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Unsupervised Learning</a:t>
            </a:r>
            <a:endParaRPr/>
          </a:p>
        </p:txBody>
      </p:sp>
      <p:sp>
        <p:nvSpPr>
          <p:cNvPr id="128" name="Google Shape;128;p4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8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400" y="1302250"/>
            <a:ext cx="6173200" cy="34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Unsupervised Learning</a:t>
            </a:r>
            <a:endParaRPr/>
          </a:p>
        </p:txBody>
      </p:sp>
      <p:sp>
        <p:nvSpPr>
          <p:cNvPr id="135" name="Google Shape;135;p5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" sz="1800"/>
              <a:t>Aprender de datos no estructurados amplía las fuentes de aprendizaje.</a:t>
            </a:r>
            <a:br>
              <a:rPr lang="es" sz="1800"/>
            </a:br>
            <a:endParaRPr sz="1800"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" sz="1800"/>
              <a:t>Reduce la necesidad de costosos procesos de etiquetado manual de datos.</a:t>
            </a:r>
            <a:br>
              <a:rPr lang="es" sz="1800"/>
            </a:br>
            <a:endParaRPr sz="1800"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" sz="1800"/>
              <a:t>Mejora la capacidad del modelo para entender y generar lenguaje natural.</a:t>
            </a:r>
            <a:br>
              <a:rPr lang="es" sz="1800"/>
            </a:br>
            <a:endParaRPr sz="1800"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" sz="1800"/>
              <a:t>Facilita la adaptación a tareas específicas mediante afinamiento posterior.</a:t>
            </a:r>
            <a:endParaRPr/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Unsupervised Learning</a:t>
            </a:r>
            <a:endParaRPr/>
          </a:p>
        </p:txBody>
      </p:sp>
      <p:sp>
        <p:nvSpPr>
          <p:cNvPr id="141" name="Google Shape;141;p6"/>
          <p:cNvSpPr txBox="1"/>
          <p:nvPr>
            <p:ph idx="1" type="body"/>
          </p:nvPr>
        </p:nvSpPr>
        <p:spPr>
          <a:xfrm>
            <a:off x="628650" y="1605734"/>
            <a:ext cx="5411542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s"/>
              <a:t>G</a:t>
            </a:r>
            <a:r>
              <a:rPr lang="es"/>
              <a:t>enerative </a:t>
            </a:r>
            <a:r>
              <a:rPr b="1" lang="es"/>
              <a:t>P</a:t>
            </a:r>
            <a:r>
              <a:rPr lang="es"/>
              <a:t>re-trained </a:t>
            </a:r>
            <a:r>
              <a:rPr b="1" lang="es"/>
              <a:t>T</a:t>
            </a:r>
            <a:r>
              <a:rPr lang="es"/>
              <a:t>ransformer</a:t>
            </a:r>
            <a:br>
              <a:rPr lang="es"/>
            </a:b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Unsupervised Learning</a:t>
            </a:r>
            <a:br>
              <a:rPr lang="es"/>
            </a:br>
            <a:r>
              <a:rPr lang="es"/>
              <a:t>+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Transformer</a:t>
            </a:r>
            <a:endParaRPr/>
          </a:p>
          <a:p>
            <a:pPr indent="-158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42" name="Google Shape;1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2011" y="1605734"/>
            <a:ext cx="2150152" cy="3023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Pre-entrenamiento de modelos</a:t>
            </a:r>
            <a:endParaRPr/>
          </a:p>
        </p:txBody>
      </p:sp>
      <p:sp>
        <p:nvSpPr>
          <p:cNvPr id="148" name="Google Shape;148;p7"/>
          <p:cNvSpPr txBox="1"/>
          <p:nvPr>
            <p:ph idx="1" type="body"/>
          </p:nvPr>
        </p:nvSpPr>
        <p:spPr>
          <a:xfrm>
            <a:off x="628650" y="1605734"/>
            <a:ext cx="3853198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Puedes elegir entre utilizar un modelo ya creado o desarrollar el tuyo propio desde cero.</a:t>
            </a:r>
            <a:br>
              <a:rPr lang="es"/>
            </a:b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Se recomienda comenzar con un modelo preexistente para facilitar el desarrollo.</a:t>
            </a:r>
            <a:endParaRPr/>
          </a:p>
        </p:txBody>
      </p:sp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 b="14746" l="0" r="0" t="12455"/>
          <a:stretch/>
        </p:blipFill>
        <p:spPr>
          <a:xfrm>
            <a:off x="4799823" y="1605734"/>
            <a:ext cx="3994950" cy="27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5378" y="131620"/>
            <a:ext cx="5773243" cy="4880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Pre-entrenamiento de modelos</a:t>
            </a:r>
            <a:endParaRPr/>
          </a:p>
        </p:txBody>
      </p:sp>
      <p:sp>
        <p:nvSpPr>
          <p:cNvPr id="160" name="Google Shape;160;p9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Cuanto más grande es el modelo, suele rendir mejor.</a:t>
            </a:r>
            <a:br>
              <a:rPr lang="es"/>
            </a:b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La disponibilidad de grandes cantidades de datos nos ha llevado hacia modelos cada vez más grandes.</a:t>
            </a:r>
            <a:br>
              <a:rPr lang="es"/>
            </a:b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La complejidad y el costo asociado crecen con el tamaño del modelo.</a:t>
            </a:r>
            <a:br>
              <a:rPr lang="es"/>
            </a:b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¿Hablamos de sostenibilidad?</a:t>
            </a:r>
            <a:endParaRPr/>
          </a:p>
          <a:p>
            <a:pPr indent="-158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